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54"/>
  </p:notesMasterIdLst>
  <p:sldIdLst>
    <p:sldId id="300" r:id="rId6"/>
    <p:sldId id="324" r:id="rId7"/>
    <p:sldId id="302" r:id="rId8"/>
    <p:sldId id="325" r:id="rId9"/>
    <p:sldId id="326" r:id="rId10"/>
    <p:sldId id="327" r:id="rId11"/>
    <p:sldId id="328" r:id="rId12"/>
    <p:sldId id="329" r:id="rId13"/>
    <p:sldId id="330" r:id="rId14"/>
    <p:sldId id="303" r:id="rId15"/>
    <p:sldId id="331" r:id="rId16"/>
    <p:sldId id="332" r:id="rId17"/>
    <p:sldId id="305" r:id="rId18"/>
    <p:sldId id="320" r:id="rId19"/>
    <p:sldId id="322" r:id="rId20"/>
    <p:sldId id="321" r:id="rId21"/>
    <p:sldId id="333" r:id="rId22"/>
    <p:sldId id="316"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5" r:id="rId41"/>
    <p:sldId id="356" r:id="rId42"/>
    <p:sldId id="357" r:id="rId43"/>
    <p:sldId id="358" r:id="rId44"/>
    <p:sldId id="359" r:id="rId45"/>
    <p:sldId id="360" r:id="rId46"/>
    <p:sldId id="361" r:id="rId47"/>
    <p:sldId id="351" r:id="rId48"/>
    <p:sldId id="352" r:id="rId49"/>
    <p:sldId id="353" r:id="rId50"/>
    <p:sldId id="354" r:id="rId51"/>
    <p:sldId id="318" r:id="rId52"/>
    <p:sldId id="31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69669" autoAdjust="0"/>
  </p:normalViewPr>
  <p:slideViewPr>
    <p:cSldViewPr snapToGrid="0">
      <p:cViewPr varScale="1">
        <p:scale>
          <a:sx n="57" d="100"/>
          <a:sy n="57" d="100"/>
        </p:scale>
        <p:origin x="1061" y="2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distributed storage available to all nodes of the container: The storage can 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programming surface to prepare data and do data science.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data systems to 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Unlock business insights from multiple sources of structured and unstructured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Apply deep analytics with high-performance responses.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AI into apps to actively engage with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PII and GDPR-related compliance issues for audit reports 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19867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centrally manage and monitor the cluster once deployed?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data warehouse, or will a data mart suffice?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409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sharding the data across multiple instances, reducing the amount of data stored within each location. Since indexes can become quite large, causing both performance and storage impact when creating and updating the indexes, sharding is generally the preferred method for improving performance in these scenarios. However, sharding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stockitemholdings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Keras, and Tensorflow.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third-party tools.</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the cluster components, you have six primary interfaces to use: The cluster dashboard in Azure Data Studio, monitoring notebooks, the Grafana dashboard, Kibana logs, </a:t>
            </a:r>
            <a:r>
              <a:rPr lang="en-US" sz="1200" b="0" kern="1200" dirty="0" err="1">
                <a:solidFill>
                  <a:schemeClr val="tx1"/>
                </a:solidFill>
                <a:effectLst/>
                <a:latin typeface="+mn-lt"/>
                <a:ea typeface="+mn-ea"/>
                <a:cs typeface="+mn-cs"/>
              </a:rPr>
              <a:t>kubectl</a:t>
            </a:r>
            <a:r>
              <a:rPr lang="en-US" sz="1200" b="0" kern="1200" dirty="0">
                <a:solidFill>
                  <a:schemeClr val="tx1"/>
                </a:solidFill>
                <a:effectLst/>
                <a:latin typeface="+mn-lt"/>
                <a:ea typeface="+mn-ea"/>
                <a:cs typeface="+mn-cs"/>
              </a:rPr>
              <a:t> (Kubernetes tool), and the Kubernetes dashboard.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 view the cluster dashboard in Azure Data Studio (ADS), you must ensure you have installed the latest version of ADS. After connecting to your BDC instance, select the </a:t>
            </a:r>
            <a:r>
              <a:rPr lang="en-US" sz="1200" b="1" kern="1200" dirty="0">
                <a:solidFill>
                  <a:schemeClr val="tx1"/>
                </a:solidFill>
                <a:effectLst/>
                <a:latin typeface="+mn-lt"/>
                <a:ea typeface="+mn-ea"/>
                <a:cs typeface="+mn-cs"/>
              </a:rPr>
              <a:t>SQL Server Big Data Cluster</a:t>
            </a:r>
            <a:r>
              <a:rPr lang="en-US" sz="1200" b="0" kern="1200" dirty="0">
                <a:solidFill>
                  <a:schemeClr val="tx1"/>
                </a:solidFill>
                <a:effectLst/>
                <a:latin typeface="+mn-lt"/>
                <a:ea typeface="+mn-ea"/>
                <a:cs typeface="+mn-cs"/>
              </a:rPr>
              <a:t> tab on the home blade, then select </a:t>
            </a:r>
            <a:r>
              <a:rPr lang="en-US" sz="1200" b="1" kern="1200" dirty="0">
                <a:solidFill>
                  <a:schemeClr val="tx1"/>
                </a:solidFill>
                <a:effectLst/>
                <a:latin typeface="+mn-lt"/>
                <a:ea typeface="+mn-ea"/>
                <a:cs typeface="+mn-cs"/>
              </a:rPr>
              <a:t>Cluster Dashboard</a:t>
            </a:r>
            <a:r>
              <a:rPr lang="en-US" sz="1200" b="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dashboard provides the cluster state overview, showing the health status of each service. It also displays the service endpoints, such as your SQL Server Master Instance, proxies, and health monitoring dashboards.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158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select each service to view the number of pods running and any issues, as well as links to view metrics and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439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access the Grafana and Kibana dashboards, find the links in the list of service endpoints on the cluster dashboard.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852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Grafana dashboard.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46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Kibana dashboard and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391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view and run the monitoring and troubleshooting notebooks, select </a:t>
            </a:r>
            <a:r>
              <a:rPr lang="en-US" sz="1200" b="1" i="0" kern="1200" dirty="0">
                <a:solidFill>
                  <a:schemeClr val="tx1"/>
                </a:solidFill>
                <a:effectLst/>
                <a:latin typeface="+mn-lt"/>
                <a:ea typeface="+mn-ea"/>
                <a:cs typeface="+mn-cs"/>
              </a:rPr>
              <a:t>SQL Server 2019 Guide</a:t>
            </a:r>
            <a:r>
              <a:rPr lang="en-US" sz="1200" b="0" i="0" kern="1200" dirty="0">
                <a:solidFill>
                  <a:schemeClr val="tx1"/>
                </a:solidFill>
                <a:effectLst/>
                <a:latin typeface="+mn-lt"/>
                <a:ea typeface="+mn-ea"/>
                <a:cs typeface="+mn-cs"/>
              </a:rPr>
              <a:t> under the Notebooks section of the cluster dashboard.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006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the SQL Server 2019 Guide contains the following categories of executable notebooks: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Troubleshooters</a:t>
            </a:r>
            <a:r>
              <a:rPr lang="en-US" sz="1200" b="0" i="0" kern="1200" dirty="0">
                <a:solidFill>
                  <a:schemeClr val="tx1"/>
                </a:solidFill>
                <a:effectLst/>
                <a:latin typeface="+mn-lt"/>
                <a:ea typeface="+mn-ea"/>
                <a:cs typeface="+mn-cs"/>
              </a:rPr>
              <a:t> - notebooks hyper-linked from the Big Data Cluster Dashboard in Azure Data Studio.</a:t>
            </a:r>
          </a:p>
          <a:p>
            <a:r>
              <a:rPr lang="en-US" sz="1200" b="1" i="0" kern="1200" dirty="0">
                <a:solidFill>
                  <a:schemeClr val="tx1"/>
                </a:solidFill>
                <a:effectLst/>
                <a:latin typeface="+mn-lt"/>
                <a:ea typeface="+mn-ea"/>
                <a:cs typeface="+mn-cs"/>
              </a:rPr>
              <a:t>Log Analyzers</a:t>
            </a:r>
            <a:r>
              <a:rPr lang="en-US" sz="1200" b="0" i="0" kern="1200" dirty="0">
                <a:solidFill>
                  <a:schemeClr val="tx1"/>
                </a:solidFill>
                <a:effectLst/>
                <a:latin typeface="+mn-lt"/>
                <a:ea typeface="+mn-ea"/>
                <a:cs typeface="+mn-cs"/>
              </a:rPr>
              <a:t> - notebooks linked from the troubleshooters, that get and analyze logs for known issues.</a:t>
            </a:r>
          </a:p>
          <a:p>
            <a:r>
              <a:rPr lang="en-US" sz="1200" b="1" i="0" kern="1200" dirty="0">
                <a:solidFill>
                  <a:schemeClr val="tx1"/>
                </a:solidFill>
                <a:effectLst/>
                <a:latin typeface="+mn-lt"/>
                <a:ea typeface="+mn-ea"/>
                <a:cs typeface="+mn-cs"/>
              </a:rPr>
              <a:t>Diagnose</a:t>
            </a:r>
            <a:r>
              <a:rPr lang="en-US" sz="1200" b="0" i="0" kern="1200" dirty="0">
                <a:solidFill>
                  <a:schemeClr val="tx1"/>
                </a:solidFill>
                <a:effectLst/>
                <a:latin typeface="+mn-lt"/>
                <a:ea typeface="+mn-ea"/>
                <a:cs typeface="+mn-cs"/>
              </a:rPr>
              <a:t> - notebooks for diagnosing situations with a Big Data Cluster.</a:t>
            </a:r>
          </a:p>
          <a:p>
            <a:r>
              <a:rPr lang="en-US" sz="1200" b="1" i="0" kern="1200" dirty="0">
                <a:solidFill>
                  <a:schemeClr val="tx1"/>
                </a:solidFill>
                <a:effectLst/>
                <a:latin typeface="+mn-lt"/>
                <a:ea typeface="+mn-ea"/>
                <a:cs typeface="+mn-cs"/>
              </a:rPr>
              <a:t>Repair</a:t>
            </a:r>
            <a:r>
              <a:rPr lang="en-US" sz="1200" b="0" i="0" kern="1200" dirty="0">
                <a:solidFill>
                  <a:schemeClr val="tx1"/>
                </a:solidFill>
                <a:effectLst/>
                <a:latin typeface="+mn-lt"/>
                <a:ea typeface="+mn-ea"/>
                <a:cs typeface="+mn-cs"/>
              </a:rPr>
              <a:t> - notebooks to perform repair actions for known issues in a Big Data Cluster.</a:t>
            </a:r>
          </a:p>
          <a:p>
            <a:r>
              <a:rPr lang="en-US" sz="1200" b="1" i="0" kern="1200" dirty="0">
                <a:solidFill>
                  <a:schemeClr val="tx1"/>
                </a:solidFill>
                <a:effectLst/>
                <a:latin typeface="+mn-lt"/>
                <a:ea typeface="+mn-ea"/>
                <a:cs typeface="+mn-cs"/>
              </a:rPr>
              <a:t>Monitor Big Data Cluster</a:t>
            </a:r>
            <a:r>
              <a:rPr lang="en-US" sz="1200" b="0" i="0" kern="1200" dirty="0">
                <a:solidFill>
                  <a:schemeClr val="tx1"/>
                </a:solidFill>
                <a:effectLst/>
                <a:latin typeface="+mn-lt"/>
                <a:ea typeface="+mn-ea"/>
                <a:cs typeface="+mn-cs"/>
              </a:rPr>
              <a:t> - notebooks for monitoring the Big Data Cluster using the </a:t>
            </a:r>
            <a:r>
              <a:rPr lang="en-US" sz="1200" b="0" i="0" kern="1200" dirty="0" err="1">
                <a:solidFill>
                  <a:schemeClr val="tx1"/>
                </a:solidFill>
                <a:effectLst/>
                <a:latin typeface="+mn-lt"/>
                <a:ea typeface="+mn-ea"/>
                <a:cs typeface="+mn-cs"/>
              </a:rPr>
              <a:t>azdata</a:t>
            </a:r>
            <a:r>
              <a:rPr lang="en-US" sz="1200" b="0" i="0" kern="1200" dirty="0">
                <a:solidFill>
                  <a:schemeClr val="tx1"/>
                </a:solidFill>
                <a:effectLst/>
                <a:latin typeface="+mn-lt"/>
                <a:ea typeface="+mn-ea"/>
                <a:cs typeface="+mn-cs"/>
              </a:rPr>
              <a:t> command line tool.</a:t>
            </a:r>
          </a:p>
          <a:p>
            <a:r>
              <a:rPr lang="en-US" sz="1200" b="1" i="0" kern="1200" dirty="0">
                <a:solidFill>
                  <a:schemeClr val="tx1"/>
                </a:solidFill>
                <a:effectLst/>
                <a:latin typeface="+mn-lt"/>
                <a:ea typeface="+mn-ea"/>
                <a:cs typeface="+mn-cs"/>
              </a:rPr>
              <a:t>Monitor Kubernetes</a:t>
            </a:r>
            <a:r>
              <a:rPr lang="en-US" sz="1200" b="0" i="0" kern="1200" dirty="0">
                <a:solidFill>
                  <a:schemeClr val="tx1"/>
                </a:solidFill>
                <a:effectLst/>
                <a:latin typeface="+mn-lt"/>
                <a:ea typeface="+mn-ea"/>
                <a:cs typeface="+mn-cs"/>
              </a:rPr>
              <a:t> - notebooks for monitoring a the Kubernetes cluster hosting a Big Data Cluster.</a:t>
            </a:r>
          </a:p>
          <a:p>
            <a:r>
              <a:rPr lang="en-US" sz="1200" b="1" i="0" kern="1200" dirty="0">
                <a:solidFill>
                  <a:schemeClr val="tx1"/>
                </a:solidFill>
                <a:effectLst/>
                <a:latin typeface="+mn-lt"/>
                <a:ea typeface="+mn-ea"/>
                <a:cs typeface="+mn-cs"/>
              </a:rPr>
              <a:t>Logs</a:t>
            </a:r>
            <a:r>
              <a:rPr lang="en-US" sz="1200" b="0" i="0" kern="1200" dirty="0">
                <a:solidFill>
                  <a:schemeClr val="tx1"/>
                </a:solidFill>
                <a:effectLst/>
                <a:latin typeface="+mn-lt"/>
                <a:ea typeface="+mn-ea"/>
                <a:cs typeface="+mn-cs"/>
              </a:rPr>
              <a:t> - notebooks for display log files from a Big Data Cluster.</a:t>
            </a:r>
          </a:p>
          <a:p>
            <a:r>
              <a:rPr lang="en-US" sz="1200" b="1" i="0" kern="1200" dirty="0">
                <a:solidFill>
                  <a:schemeClr val="tx1"/>
                </a:solidFill>
                <a:effectLst/>
                <a:latin typeface="+mn-lt"/>
                <a:ea typeface="+mn-ea"/>
                <a:cs typeface="+mn-cs"/>
              </a:rPr>
              <a:t>Sample</a:t>
            </a:r>
            <a:r>
              <a:rPr lang="en-US" sz="1200" b="0" i="0" kern="1200" dirty="0">
                <a:solidFill>
                  <a:schemeClr val="tx1"/>
                </a:solidFill>
                <a:effectLst/>
                <a:latin typeface="+mn-lt"/>
                <a:ea typeface="+mn-ea"/>
                <a:cs typeface="+mn-cs"/>
              </a:rPr>
              <a:t> - notebooks demonstrating Big Data Cluster features and functionality.</a:t>
            </a:r>
          </a:p>
          <a:p>
            <a:r>
              <a:rPr lang="en-US" sz="1200" b="1" i="0" kern="1200" dirty="0">
                <a:solidFill>
                  <a:schemeClr val="tx1"/>
                </a:solidFill>
                <a:effectLst/>
                <a:latin typeface="+mn-lt"/>
                <a:ea typeface="+mn-ea"/>
                <a:cs typeface="+mn-cs"/>
              </a:rPr>
              <a:t>Install</a:t>
            </a:r>
            <a:r>
              <a:rPr lang="en-US" sz="1200" b="0" i="0" kern="1200" dirty="0">
                <a:solidFill>
                  <a:schemeClr val="tx1"/>
                </a:solidFill>
                <a:effectLst/>
                <a:latin typeface="+mn-lt"/>
                <a:ea typeface="+mn-ea"/>
                <a:cs typeface="+mn-cs"/>
              </a:rPr>
              <a:t> - notebooks to install prerequisites for other notebooks.</a:t>
            </a:r>
          </a:p>
          <a:p>
            <a:r>
              <a:rPr lang="en-US" sz="1200" b="1" i="0" kern="1200" dirty="0">
                <a:solidFill>
                  <a:schemeClr val="tx1"/>
                </a:solidFill>
                <a:effectLst/>
                <a:latin typeface="+mn-lt"/>
                <a:ea typeface="+mn-ea"/>
                <a:cs typeface="+mn-cs"/>
              </a:rPr>
              <a:t>Common</a:t>
            </a:r>
            <a:r>
              <a:rPr lang="en-US" sz="1200" b="0" i="0" kern="1200" dirty="0">
                <a:solidFill>
                  <a:schemeClr val="tx1"/>
                </a:solidFill>
                <a:effectLst/>
                <a:latin typeface="+mn-lt"/>
                <a:ea typeface="+mn-ea"/>
                <a:cs typeface="+mn-cs"/>
              </a:rPr>
              <a:t> - notebooks commonly linked from other notebooks, such as </a:t>
            </a:r>
            <a:r>
              <a:rPr lang="en-US" sz="1200" b="0" i="0" kern="1200" dirty="0" err="1">
                <a:solidFill>
                  <a:schemeClr val="tx1"/>
                </a:solidFill>
                <a:effectLst/>
                <a:latin typeface="+mn-lt"/>
                <a:ea typeface="+mn-ea"/>
                <a:cs typeface="+mn-cs"/>
              </a:rPr>
              <a:t>azdata</a:t>
            </a:r>
            <a:r>
              <a:rPr lang="en-US" sz="1200" b="0" i="0" kern="1200" dirty="0">
                <a:solidFill>
                  <a:schemeClr val="tx1"/>
                </a:solidFill>
                <a:effectLst/>
                <a:latin typeface="+mn-lt"/>
                <a:ea typeface="+mn-ea"/>
                <a:cs typeface="+mn-cs"/>
              </a:rPr>
              <a:t> login / logout.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30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Metastore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11/5/2019 5:54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siloed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amount of time to put such a system in place and properly maintain it, but even more so, having an inherent delay between when new data is written to the source system and when that data is moved into the data warehouse. They would like to have access to data from all systems while it is fresh but do so in a way that is highly scalable and able to support complex joins between the external sources and internal SQL server 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 denormalized and aggregated representations of their data for reporting purposes. In other terms, a data mart. However, they would like to also take advantage of distributed storage of this data, which would include sharding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Distributed storage available to all nodes of a storage container</a:t>
            </a:r>
          </a:p>
          <a:p>
            <a:r>
              <a:rPr lang="en-US" sz="3600" dirty="0">
                <a:solidFill>
                  <a:schemeClr val="tx1"/>
                </a:solidFill>
              </a:rPr>
              <a:t>Require a data lake to easily store and access disparate data</a:t>
            </a:r>
          </a:p>
          <a:p>
            <a:r>
              <a:rPr lang="en-US" sz="3600" dirty="0">
                <a:solidFill>
                  <a:schemeClr val="tx1"/>
                </a:solidFill>
              </a:rPr>
              <a:t>Would like a data mart to store denormalized and aggregated data while taking advantage of distributed storage</a:t>
            </a:r>
          </a:p>
          <a:p>
            <a:r>
              <a:rPr lang="en-US" sz="3600" dirty="0">
                <a:solidFill>
                  <a:schemeClr val="tx1"/>
                </a:solidFill>
              </a:rPr>
              <a:t>Simplified programming surface to prepare data and do data science</a:t>
            </a:r>
          </a:p>
          <a:p>
            <a:r>
              <a:rPr lang="en-US" sz="3600" dirty="0">
                <a:solidFill>
                  <a:schemeClr val="tx1"/>
                </a:solidFill>
              </a:rPr>
              <a:t>Scale data systems to reach more consumers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0795769" cy="5542037"/>
          </a:xfrm>
        </p:spPr>
        <p:txBody>
          <a:bodyPr>
            <a:noAutofit/>
          </a:bodyPr>
          <a:lstStyle/>
          <a:p>
            <a:r>
              <a:rPr lang="en-US" sz="3600" dirty="0">
                <a:solidFill>
                  <a:schemeClr val="tx1"/>
                </a:solidFill>
              </a:rPr>
              <a:t>Unlock business insights from multiple sources of structured and unstructured data</a:t>
            </a:r>
          </a:p>
          <a:p>
            <a:r>
              <a:rPr lang="en-US" sz="3600" dirty="0">
                <a:solidFill>
                  <a:schemeClr val="tx1"/>
                </a:solidFill>
              </a:rPr>
              <a:t>Apply deep analytics with high-performance responses</a:t>
            </a:r>
          </a:p>
          <a:p>
            <a:r>
              <a:rPr lang="en-US" sz="3600" dirty="0">
                <a:solidFill>
                  <a:schemeClr val="tx1"/>
                </a:solidFill>
              </a:rPr>
              <a:t>Enable AI into apps to actively engage with customers</a:t>
            </a:r>
          </a:p>
          <a:p>
            <a:r>
              <a:rPr lang="en-US" sz="3600" dirty="0">
                <a:solidFill>
                  <a:schemeClr val="tx1"/>
                </a:solidFill>
              </a:rPr>
              <a:t>Identify PII and GDPR-related compliance issues for audit reports and take steps to fix these issues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pPr lvl="1"/>
            <a:r>
              <a:rPr lang="en-US" sz="3600"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pPr lvl="1"/>
            <a:r>
              <a:rPr lang="en-US" sz="3600"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pPr lvl="1"/>
            <a:r>
              <a:rPr lang="en-US" sz="3600"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1800"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ommon scenarios shows the ingest, store, prep and train, and model and serve stages.">
            <a:extLst>
              <a:ext uri="{FF2B5EF4-FFF2-40B4-BE49-F238E27FC236}">
                <a16:creationId xmlns:a16="http://schemas.microsoft.com/office/drawing/2014/main" id="{B92DEC54-81D6-4E1D-B983-5CE6DF7CA94E}"/>
              </a:ext>
            </a:extLst>
          </p:cNvPr>
          <p:cNvPicPr>
            <a:picLocks noChangeAspect="1"/>
          </p:cNvPicPr>
          <p:nvPr/>
        </p:nvPicPr>
        <p:blipFill>
          <a:blip r:embed="rId3"/>
          <a:stretch>
            <a:fillRect/>
          </a:stretch>
        </p:blipFill>
        <p:spPr>
          <a:xfrm>
            <a:off x="1186908" y="1384980"/>
            <a:ext cx="9726744" cy="477383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Chief Information Officer, Wide World Importers</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 movement showing ETL between databases, versus data virtualization showing a SQL Server layer that draws from many data sources">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r>
              <a:rPr lang="en-US" sz="2800" dirty="0">
                <a:solidFill>
                  <a:schemeClr val="tx1"/>
                </a:solidFill>
              </a:rPr>
              <a:t>Part of the BDC’s control plane</a:t>
            </a:r>
          </a:p>
          <a:p>
            <a:pPr lvl="1"/>
            <a:r>
              <a:rPr lang="en-US" sz="2800" dirty="0">
                <a:solidFill>
                  <a:schemeClr val="tx1"/>
                </a:solidFill>
              </a:rPr>
              <a:t>Stores metadata about the PolyBase external data sources and external tables defined in user tables</a:t>
            </a:r>
          </a:p>
          <a:p>
            <a:pPr lvl="1"/>
            <a:r>
              <a:rPr lang="en-US" sz="2800" dirty="0">
                <a:solidFill>
                  <a:schemeClr val="tx1"/>
                </a:solidFill>
              </a:rPr>
              <a:t>Contains all standard SQL Server system tables</a:t>
            </a: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pic>
        <p:nvPicPr>
          <p:cNvPr id="1026" name="Picture 2" descr="SQL Server Master Instance">
            <a:extLst>
              <a:ext uri="{FF2B5EF4-FFF2-40B4-BE49-F238E27FC236}">
                <a16:creationId xmlns:a16="http://schemas.microsoft.com/office/drawing/2014/main" id="{F990179F-18A4-4C2C-9066-968CBC868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8081" y="2806065"/>
            <a:ext cx="2314681" cy="188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pic>
        <p:nvPicPr>
          <p:cNvPr id="6" name="Picture 5" descr="Storage Pool containing SQL Server, Spark, and HDFS">
            <a:extLst>
              <a:ext uri="{FF2B5EF4-FFF2-40B4-BE49-F238E27FC236}">
                <a16:creationId xmlns:a16="http://schemas.microsoft.com/office/drawing/2014/main" id="{3ED0B041-8B70-448A-B024-11F8E328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106" y="2316681"/>
            <a:ext cx="2048434" cy="1548518"/>
          </a:xfrm>
          <a:prstGeom prst="rect">
            <a:avLst/>
          </a:prstGeom>
        </p:spPr>
      </p:pic>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r>
              <a:rPr lang="en-US" sz="2800" dirty="0">
                <a:solidFill>
                  <a:schemeClr val="tx1"/>
                </a:solidFill>
              </a:rPr>
              <a:t>A data pool is used to ingest data from SQL queries or Spark jobs</a:t>
            </a: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pic>
        <p:nvPicPr>
          <p:cNvPr id="6" name="Picture 5" descr="The Data Pool contains several SQL nodes.">
            <a:extLst>
              <a:ext uri="{FF2B5EF4-FFF2-40B4-BE49-F238E27FC236}">
                <a16:creationId xmlns:a16="http://schemas.microsoft.com/office/drawing/2014/main" id="{12DF9015-835E-4D8E-8F88-AE2CA0095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069" y="3100526"/>
            <a:ext cx="2121592" cy="1609483"/>
          </a:xfrm>
          <a:prstGeom prst="rect">
            <a:avLst/>
          </a:prstGeom>
        </p:spPr>
      </p:pic>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pic>
        <p:nvPicPr>
          <p:cNvPr id="6" name="Picture 5" descr="The Compute Pool contains several SQL Server instances.">
            <a:extLst>
              <a:ext uri="{FF2B5EF4-FFF2-40B4-BE49-F238E27FC236}">
                <a16:creationId xmlns:a16="http://schemas.microsoft.com/office/drawing/2014/main" id="{A70CA426-548C-457D-BB1A-C17EF6B97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984" y="4527719"/>
            <a:ext cx="2402032" cy="1963082"/>
          </a:xfrm>
          <a:prstGeom prst="rect">
            <a:avLst/>
          </a:prstGeom>
        </p:spPr>
      </p:pic>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pic>
        <p:nvPicPr>
          <p:cNvPr id="6" name="Picture 5" descr="The App Pool contains Machine Learning Server and SSIS.">
            <a:extLst>
              <a:ext uri="{FF2B5EF4-FFF2-40B4-BE49-F238E27FC236}">
                <a16:creationId xmlns:a16="http://schemas.microsoft.com/office/drawing/2014/main" id="{42EAD252-9AD2-4FB5-8AFF-44F93FB0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2" y="2362107"/>
            <a:ext cx="2432515" cy="2133785"/>
          </a:xfrm>
          <a:prstGeom prst="rect">
            <a:avLst/>
          </a:prstGeom>
        </p:spPr>
      </p:pic>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85000" lnSpcReduction="1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1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r>
              <a:rPr lang="en-US" sz="2800" dirty="0">
                <a:solidFill>
                  <a:schemeClr val="tx1"/>
                </a:solidFill>
              </a:rPr>
              <a:t>Scale out BDC cluster components by increasing number of pods within Kubernetes nodes</a:t>
            </a: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fontScale="925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featurize and label the data – during this stage, they can access the Data Pool and Storage Pool data stores directly to query the data and use a subset for training and testing the model</a:t>
            </a: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Deep analytics and AI diagram shows ingesting data, storing it in HDFS within a SQL Server data pool, preparing and training the data with Spark using Machine Learning Services, and storing and serving the model with the SQL Server master instance and Machine Learning Services.">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Keras, and Tensorflow.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655840" cy="5668823"/>
          </a:xfrm>
        </p:spPr>
        <p:txBody>
          <a:bodyPr>
            <a:normAutofit/>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r>
              <a:rPr lang="en-US" sz="2800" dirty="0">
                <a:solidFill>
                  <a:schemeClr val="tx1"/>
                </a:solidFill>
              </a:rPr>
              <a:t>For cluster components, you have 6 primary interfaces:</a:t>
            </a:r>
          </a:p>
          <a:p>
            <a:pPr lvl="2"/>
            <a:r>
              <a:rPr lang="en-US" sz="2408" dirty="0">
                <a:solidFill>
                  <a:schemeClr val="tx1"/>
                </a:solidFill>
              </a:rPr>
              <a:t>The cluster dashboard in Azure Data Studio</a:t>
            </a:r>
          </a:p>
          <a:p>
            <a:pPr lvl="2"/>
            <a:r>
              <a:rPr lang="en-US" sz="2408" dirty="0">
                <a:solidFill>
                  <a:schemeClr val="tx1"/>
                </a:solidFill>
              </a:rPr>
              <a:t>Monitoring notebooks</a:t>
            </a:r>
          </a:p>
          <a:p>
            <a:pPr lvl="2"/>
            <a:r>
              <a:rPr lang="en-US" sz="2408" dirty="0">
                <a:solidFill>
                  <a:schemeClr val="tx1"/>
                </a:solidFill>
              </a:rPr>
              <a:t>Grafana dashboard</a:t>
            </a:r>
          </a:p>
          <a:p>
            <a:pPr lvl="2"/>
            <a:r>
              <a:rPr lang="en-US" sz="2408" dirty="0">
                <a:solidFill>
                  <a:schemeClr val="tx1"/>
                </a:solidFill>
              </a:rPr>
              <a:t>Kibana dashboard &amp; logs</a:t>
            </a:r>
          </a:p>
          <a:p>
            <a:pPr lvl="2"/>
            <a:r>
              <a:rPr lang="en-US" sz="2408" dirty="0">
                <a:solidFill>
                  <a:schemeClr val="tx1"/>
                </a:solidFill>
              </a:rPr>
              <a:t>kubectl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154037" cy="5432182"/>
          </a:xfrm>
        </p:spPr>
        <p:txBody>
          <a:bodyPr>
            <a:normAutofit/>
          </a:bodyPr>
          <a:lstStyle/>
          <a:p>
            <a:pPr marL="0" indent="0">
              <a:buNone/>
            </a:pPr>
            <a:r>
              <a:rPr lang="en-US" sz="3600" dirty="0">
                <a:solidFill>
                  <a:schemeClr val="tx1"/>
                </a:solidFill>
              </a:rPr>
              <a:t>Opening the Cluster Dashboard in Azure Data Studio</a:t>
            </a:r>
            <a:endParaRPr lang="en-US" sz="3600" dirty="0">
              <a:solidFill>
                <a:schemeClr val="tx1"/>
              </a:solidFill>
              <a:latin typeface="+mj-lt"/>
            </a:endParaRPr>
          </a:p>
        </p:txBody>
      </p:sp>
      <p:pic>
        <p:nvPicPr>
          <p:cNvPr id="5" name="Picture 4" descr="The SQL Server Big Data Cluster dashboard link is displayed.">
            <a:extLst>
              <a:ext uri="{FF2B5EF4-FFF2-40B4-BE49-F238E27FC236}">
                <a16:creationId xmlns:a16="http://schemas.microsoft.com/office/drawing/2014/main" id="{A3874AA0-FD48-4E1F-9414-C1148A24D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48" y="1868682"/>
            <a:ext cx="7565903"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Cluster Dashboard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Screenshot of the cluster dashboard.">
            <a:extLst>
              <a:ext uri="{FF2B5EF4-FFF2-40B4-BE49-F238E27FC236}">
                <a16:creationId xmlns:a16="http://schemas.microsoft.com/office/drawing/2014/main" id="{C228A518-E5DB-4B77-9931-A70813E55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645" y="988296"/>
            <a:ext cx="8384709" cy="586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91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154037" cy="5432182"/>
          </a:xfrm>
        </p:spPr>
        <p:txBody>
          <a:bodyPr>
            <a:normAutofit/>
          </a:bodyPr>
          <a:lstStyle/>
          <a:p>
            <a:pPr marL="0" indent="0">
              <a:buNone/>
            </a:pPr>
            <a:r>
              <a:rPr lang="en-US" sz="3600" dirty="0">
                <a:solidFill>
                  <a:schemeClr val="tx1"/>
                </a:solidFill>
              </a:rPr>
              <a:t>Select each service to view pods, issues, metrics &amp; logs</a:t>
            </a:r>
            <a:endParaRPr lang="en-US" sz="3600" dirty="0">
              <a:solidFill>
                <a:schemeClr val="tx1"/>
              </a:solidFill>
              <a:latin typeface="+mj-lt"/>
            </a:endParaRPr>
          </a:p>
        </p:txBody>
      </p:sp>
      <p:pic>
        <p:nvPicPr>
          <p:cNvPr id="5" name="Picture 4" descr="The Cluster Details pane is displayed with the SQL Server service and its data node selected.">
            <a:extLst>
              <a:ext uri="{FF2B5EF4-FFF2-40B4-BE49-F238E27FC236}">
                <a16:creationId xmlns:a16="http://schemas.microsoft.com/office/drawing/2014/main" id="{A3874AA0-FD48-4E1F-9414-C1148A24D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75153" y="2153803"/>
            <a:ext cx="9041694" cy="4206656"/>
          </a:xfrm>
          <a:prstGeom prst="rect">
            <a:avLst/>
          </a:prstGeom>
        </p:spPr>
      </p:pic>
    </p:spTree>
    <p:extLst>
      <p:ext uri="{BB962C8B-B14F-4D97-AF65-F5344CB8AC3E}">
        <p14:creationId xmlns:p14="http://schemas.microsoft.com/office/powerpoint/2010/main" val="147989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154037" cy="5432182"/>
          </a:xfrm>
        </p:spPr>
        <p:txBody>
          <a:bodyPr>
            <a:normAutofit/>
          </a:bodyPr>
          <a:lstStyle/>
          <a:p>
            <a:pPr marL="0" indent="0">
              <a:buNone/>
            </a:pPr>
            <a:r>
              <a:rPr lang="en-US" sz="3600" dirty="0">
                <a:solidFill>
                  <a:schemeClr val="tx1"/>
                </a:solidFill>
              </a:rPr>
              <a:t>Access the Grafana and Kibana dashboards through the service endpoint links on the cluster dashboard</a:t>
            </a:r>
            <a:endParaRPr lang="en-US" sz="3600" dirty="0">
              <a:solidFill>
                <a:schemeClr val="tx1"/>
              </a:solidFill>
              <a:latin typeface="+mj-lt"/>
            </a:endParaRPr>
          </a:p>
        </p:txBody>
      </p:sp>
      <p:pic>
        <p:nvPicPr>
          <p:cNvPr id="5" name="Picture 4" descr="Links to the Grafana and Kibana dashboards are shown in the list of service endpoints links on the cluster dashboard.">
            <a:extLst>
              <a:ext uri="{FF2B5EF4-FFF2-40B4-BE49-F238E27FC236}">
                <a16:creationId xmlns:a16="http://schemas.microsoft.com/office/drawing/2014/main" id="{A3874AA0-FD48-4E1F-9414-C1148A24D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0241" y="3284654"/>
            <a:ext cx="10492031" cy="2100892"/>
          </a:xfrm>
          <a:prstGeom prst="rect">
            <a:avLst/>
          </a:prstGeom>
        </p:spPr>
      </p:pic>
    </p:spTree>
    <p:extLst>
      <p:ext uri="{BB962C8B-B14F-4D97-AF65-F5344CB8AC3E}">
        <p14:creationId xmlns:p14="http://schemas.microsoft.com/office/powerpoint/2010/main" val="1040637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Grafana dashboard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e Grafana dashboard is displayed.">
            <a:extLst>
              <a:ext uri="{FF2B5EF4-FFF2-40B4-BE49-F238E27FC236}">
                <a16:creationId xmlns:a16="http://schemas.microsoft.com/office/drawing/2014/main" id="{C228A518-E5DB-4B77-9931-A70813E55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1591" y="968188"/>
            <a:ext cx="12148818" cy="588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9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31D804C3-34AB-48CE-B5BF-414BE2B0F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Kibana dashboard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e Kibana dashboard is displayed.">
            <a:extLst>
              <a:ext uri="{FF2B5EF4-FFF2-40B4-BE49-F238E27FC236}">
                <a16:creationId xmlns:a16="http://schemas.microsoft.com/office/drawing/2014/main" id="{C228A518-E5DB-4B77-9931-A70813E55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7242" y="968188"/>
            <a:ext cx="12137515" cy="588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1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154037" cy="5432182"/>
          </a:xfrm>
        </p:spPr>
        <p:txBody>
          <a:bodyPr>
            <a:normAutofit/>
          </a:bodyPr>
          <a:lstStyle/>
          <a:p>
            <a:pPr marL="0" indent="0">
              <a:buNone/>
            </a:pPr>
            <a:r>
              <a:rPr lang="en-US" sz="3600" dirty="0">
                <a:solidFill>
                  <a:schemeClr val="tx1"/>
                </a:solidFill>
              </a:rPr>
              <a:t>Link to the monitoring and troubleshooting notebooks</a:t>
            </a:r>
            <a:endParaRPr lang="en-US" sz="3600" dirty="0">
              <a:solidFill>
                <a:schemeClr val="tx1"/>
              </a:solidFill>
              <a:latin typeface="+mj-lt"/>
            </a:endParaRPr>
          </a:p>
        </p:txBody>
      </p:sp>
      <p:pic>
        <p:nvPicPr>
          <p:cNvPr id="5" name="Picture 4" descr="The link to the monitoring and troubleshooting notebooks is highlighted within the Notebooks section of the cluster dashboard. The link is named SQL Server 2019 Guide.">
            <a:extLst>
              <a:ext uri="{FF2B5EF4-FFF2-40B4-BE49-F238E27FC236}">
                <a16:creationId xmlns:a16="http://schemas.microsoft.com/office/drawing/2014/main" id="{A3874AA0-FD48-4E1F-9414-C1148A24D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0341" y="2012469"/>
            <a:ext cx="8131317" cy="4635786"/>
          </a:xfrm>
          <a:prstGeom prst="rect">
            <a:avLst/>
          </a:prstGeom>
        </p:spPr>
      </p:pic>
    </p:spTree>
    <p:extLst>
      <p:ext uri="{BB962C8B-B14F-4D97-AF65-F5344CB8AC3E}">
        <p14:creationId xmlns:p14="http://schemas.microsoft.com/office/powerpoint/2010/main" val="3422814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fontScale="92500" lnSpcReduction="10000"/>
          </a:bodyPr>
          <a:lstStyle/>
          <a:p>
            <a:pPr marL="0" indent="0">
              <a:buNone/>
            </a:pPr>
            <a:r>
              <a:rPr lang="en-US" sz="3600" dirty="0">
                <a:solidFill>
                  <a:schemeClr val="tx1"/>
                </a:solidFill>
              </a:rPr>
              <a:t>Monitor and troubleshoot</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tx1"/>
                </a:solidFill>
              </a:rPr>
              <a:t>Currently, the SQL Server 2019 Guide contains the following categories of executable notebooks:</a:t>
            </a:r>
          </a:p>
          <a:p>
            <a:endParaRPr lang="en-US" sz="1200" dirty="0">
              <a:solidFill>
                <a:schemeClr val="tx1"/>
              </a:solidFill>
            </a:endParaRPr>
          </a:p>
          <a:p>
            <a:r>
              <a:rPr lang="en-US" sz="2300" b="1" dirty="0">
                <a:solidFill>
                  <a:schemeClr val="tx1"/>
                </a:solidFill>
              </a:rPr>
              <a:t>Troubleshooters</a:t>
            </a:r>
            <a:r>
              <a:rPr lang="en-US" sz="2300" dirty="0">
                <a:solidFill>
                  <a:schemeClr val="tx1"/>
                </a:solidFill>
              </a:rPr>
              <a:t> - notebooks hyper-linked from the Big Data Cluster Dashboard in Azure Data Studio.</a:t>
            </a:r>
          </a:p>
          <a:p>
            <a:r>
              <a:rPr lang="en-US" sz="2300" b="1" dirty="0">
                <a:solidFill>
                  <a:schemeClr val="tx1"/>
                </a:solidFill>
              </a:rPr>
              <a:t>Log Analyzers</a:t>
            </a:r>
            <a:r>
              <a:rPr lang="en-US" sz="2300" dirty="0">
                <a:solidFill>
                  <a:schemeClr val="tx1"/>
                </a:solidFill>
              </a:rPr>
              <a:t> - notebooks linked from the troubleshooters, that get and analyze logs for known issues.</a:t>
            </a:r>
          </a:p>
          <a:p>
            <a:r>
              <a:rPr lang="en-US" sz="2300" b="1" dirty="0">
                <a:solidFill>
                  <a:schemeClr val="tx1"/>
                </a:solidFill>
              </a:rPr>
              <a:t>Diagnose</a:t>
            </a:r>
            <a:r>
              <a:rPr lang="en-US" sz="2300" dirty="0">
                <a:solidFill>
                  <a:schemeClr val="tx1"/>
                </a:solidFill>
              </a:rPr>
              <a:t> - notebooks for diagnosing situations with a Big Data Cluster.</a:t>
            </a:r>
          </a:p>
          <a:p>
            <a:r>
              <a:rPr lang="en-US" sz="2300" b="1" dirty="0">
                <a:solidFill>
                  <a:schemeClr val="tx1"/>
                </a:solidFill>
              </a:rPr>
              <a:t>Repair</a:t>
            </a:r>
            <a:r>
              <a:rPr lang="en-US" sz="2300" dirty="0">
                <a:solidFill>
                  <a:schemeClr val="tx1"/>
                </a:solidFill>
              </a:rPr>
              <a:t> - notebooks to perform repair actions for known issues in a Big Data Cluster.</a:t>
            </a:r>
          </a:p>
          <a:p>
            <a:r>
              <a:rPr lang="en-US" sz="2300" b="1" dirty="0">
                <a:solidFill>
                  <a:schemeClr val="tx1"/>
                </a:solidFill>
              </a:rPr>
              <a:t>Monitor Big Data Cluster</a:t>
            </a:r>
            <a:r>
              <a:rPr lang="en-US" sz="2300" dirty="0">
                <a:solidFill>
                  <a:schemeClr val="tx1"/>
                </a:solidFill>
              </a:rPr>
              <a:t> - notebooks for monitoring the Big Data Cluster using the </a:t>
            </a:r>
            <a:r>
              <a:rPr lang="en-US" sz="2300" dirty="0" err="1">
                <a:solidFill>
                  <a:schemeClr val="tx1"/>
                </a:solidFill>
              </a:rPr>
              <a:t>azdata</a:t>
            </a:r>
            <a:r>
              <a:rPr lang="en-US" sz="2300" dirty="0">
                <a:solidFill>
                  <a:schemeClr val="tx1"/>
                </a:solidFill>
              </a:rPr>
              <a:t> command line tool.</a:t>
            </a:r>
          </a:p>
          <a:p>
            <a:r>
              <a:rPr lang="en-US" sz="2300" b="1" dirty="0">
                <a:solidFill>
                  <a:schemeClr val="tx1"/>
                </a:solidFill>
              </a:rPr>
              <a:t>Monitor Kubernetes</a:t>
            </a:r>
            <a:r>
              <a:rPr lang="en-US" sz="2300" dirty="0">
                <a:solidFill>
                  <a:schemeClr val="tx1"/>
                </a:solidFill>
              </a:rPr>
              <a:t> - notebooks for monitoring a the Kubernetes cluster hosting a Big Data Cluster.</a:t>
            </a:r>
          </a:p>
          <a:p>
            <a:r>
              <a:rPr lang="en-US" sz="2300" b="1" dirty="0">
                <a:solidFill>
                  <a:schemeClr val="tx1"/>
                </a:solidFill>
              </a:rPr>
              <a:t>Logs</a:t>
            </a:r>
            <a:r>
              <a:rPr lang="en-US" sz="2300" dirty="0">
                <a:solidFill>
                  <a:schemeClr val="tx1"/>
                </a:solidFill>
              </a:rPr>
              <a:t> - notebooks for display log files from a Big Data Cluster.</a:t>
            </a:r>
          </a:p>
          <a:p>
            <a:r>
              <a:rPr lang="en-US" sz="2300" b="1" dirty="0">
                <a:solidFill>
                  <a:schemeClr val="tx1"/>
                </a:solidFill>
              </a:rPr>
              <a:t>Sample</a:t>
            </a:r>
            <a:r>
              <a:rPr lang="en-US" sz="2300" dirty="0">
                <a:solidFill>
                  <a:schemeClr val="tx1"/>
                </a:solidFill>
              </a:rPr>
              <a:t> - notebooks demonstrating Big Data Cluster features and functionality.</a:t>
            </a:r>
          </a:p>
          <a:p>
            <a:r>
              <a:rPr lang="en-US" sz="2300" b="1" dirty="0">
                <a:solidFill>
                  <a:schemeClr val="tx1"/>
                </a:solidFill>
              </a:rPr>
              <a:t>Install</a:t>
            </a:r>
            <a:r>
              <a:rPr lang="en-US" sz="2300" dirty="0">
                <a:solidFill>
                  <a:schemeClr val="tx1"/>
                </a:solidFill>
              </a:rPr>
              <a:t> - notebooks to install prerequisites for other notebooks.</a:t>
            </a:r>
          </a:p>
          <a:p>
            <a:r>
              <a:rPr lang="en-US" sz="2300" b="1" dirty="0">
                <a:solidFill>
                  <a:schemeClr val="tx1"/>
                </a:solidFill>
              </a:rPr>
              <a:t>Common</a:t>
            </a:r>
            <a:r>
              <a:rPr lang="en-US" sz="2300" dirty="0">
                <a:solidFill>
                  <a:schemeClr val="tx1"/>
                </a:solidFill>
              </a:rPr>
              <a:t> - notebooks commonly linked from other notebooks, such as </a:t>
            </a:r>
            <a:r>
              <a:rPr lang="en-US" sz="2300" dirty="0" err="1">
                <a:solidFill>
                  <a:schemeClr val="tx1"/>
                </a:solidFill>
              </a:rPr>
              <a:t>azdata</a:t>
            </a:r>
            <a:r>
              <a:rPr lang="en-US" sz="2300" dirty="0">
                <a:solidFill>
                  <a:schemeClr val="tx1"/>
                </a:solidFill>
              </a:rPr>
              <a:t> login / logout.</a:t>
            </a:r>
          </a:p>
        </p:txBody>
      </p:sp>
    </p:spTree>
    <p:extLst>
      <p:ext uri="{BB962C8B-B14F-4D97-AF65-F5344CB8AC3E}">
        <p14:creationId xmlns:p14="http://schemas.microsoft.com/office/powerpoint/2010/main" val="3573014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Metastore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 strategy includes retail stores, web e-commerce, and mobile e-commerce">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85000" lnSpcReduction="1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r>
              <a:rPr lang="en-US" dirty="0"/>
              <a:t>WWI's technology team has recognized they must address the fact that they have quickly outgrown their ability to handle data</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D9AB61BF-C376-489E-BA7F-3465FCC0A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shows siloed insights">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7384734" cy="5442144"/>
          </a:xfrm>
        </p:spPr>
        <p:txBody>
          <a:bodyPr>
            <a:normAutofit/>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2ACB925D-2F01-495B-AC94-A970494AC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174437" cy="5442144"/>
          </a:xfrm>
        </p:spPr>
        <p:txBody>
          <a:bodyPr>
            <a:normAutofit/>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pic>
        <p:nvPicPr>
          <p:cNvPr id="9" name="Graphic 8" descr="Statistics icon">
            <a:extLst>
              <a:ext uri="{FF2B5EF4-FFF2-40B4-BE49-F238E27FC236}">
                <a16:creationId xmlns:a16="http://schemas.microsoft.com/office/drawing/2014/main" id="{19A2C0F4-BFF3-440A-97FA-DCA3F1BE1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238" y="1929776"/>
            <a:ext cx="1421429" cy="1421429"/>
          </a:xfrm>
          <a:prstGeom prst="rect">
            <a:avLst/>
          </a:prstGeom>
        </p:spPr>
      </p:pic>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11238" y="4606636"/>
            <a:ext cx="1421430" cy="1421430"/>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4935</TotalTime>
  <Words>9343</Words>
  <Application>Microsoft Office PowerPoint</Application>
  <PresentationFormat>Widescreen</PresentationFormat>
  <Paragraphs>472</Paragraphs>
  <Slides>48</Slides>
  <Notes>48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Consolas</vt:lpstr>
      <vt:lpstr>Segoe UI</vt:lpstr>
      <vt:lpstr>Segoe UI Light</vt:lpstr>
      <vt:lpstr>Segoe UI Semilight</vt:lpstr>
      <vt:lpstr>Wingdings</vt:lpstr>
      <vt:lpstr>2_Server and Cloud 2013</vt:lpstr>
      <vt:lpstr>C+E Readiness Template</vt:lpstr>
      <vt:lpstr>Modernizing Data Analytics with SQL Server 2019</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 Cluster Dashboard </vt:lpstr>
      <vt:lpstr>Preferred solution </vt:lpstr>
      <vt:lpstr>Preferred solution </vt:lpstr>
      <vt:lpstr>Preferred solution – Grafana dashboard </vt:lpstr>
      <vt:lpstr>Preferred solution – Kibana dashboard </vt:lpstr>
      <vt:lpstr>Preferred solution </vt:lpstr>
      <vt:lpstr>Preferred solution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106</cp:revision>
  <dcterms:created xsi:type="dcterms:W3CDTF">2016-01-21T23:17:09Z</dcterms:created>
  <dcterms:modified xsi:type="dcterms:W3CDTF">2019-11-06T01:16:09Z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